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1" r:id="rId5"/>
    <p:sldId id="273" r:id="rId6"/>
    <p:sldId id="274" r:id="rId7"/>
    <p:sldId id="275" r:id="rId8"/>
    <p:sldId id="267" r:id="rId9"/>
    <p:sldId id="276" r:id="rId10"/>
    <p:sldId id="257" r:id="rId11"/>
    <p:sldId id="260" r:id="rId12"/>
    <p:sldId id="262" r:id="rId13"/>
    <p:sldId id="263" r:id="rId14"/>
    <p:sldId id="264" r:id="rId15"/>
    <p:sldId id="261" r:id="rId16"/>
    <p:sldId id="258" r:id="rId17"/>
    <p:sldId id="259" r:id="rId18"/>
    <p:sldId id="27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68A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6270F-86F6-4694-9854-CC9D96EAA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BA9D36-EB98-4E59-8790-20834573C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C22F4-F688-4406-B6E4-44458CCCB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7B5AC-18C2-4FA8-9E3B-C5B27E575996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E4C8F-FA66-4E46-B519-4096FB21E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589A3-3099-4F6F-918C-808B2FC2D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0951-2368-4AE4-8D22-56ACE1727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23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FE29A-31D7-4A85-BAAE-59775948E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B8094D-CDBC-46F8-A3CE-60823BC0E4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54741-9CD0-4DA9-9738-D9656206D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7B5AC-18C2-4FA8-9E3B-C5B27E575996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EEA38-B07D-4FDC-9E9E-733D18518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6E782-068F-4CAC-A946-E70857449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0951-2368-4AE4-8D22-56ACE1727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5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C5FB56-5451-4259-9F7D-1DD3E7FBFE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AF4863-C38D-4859-A361-DD2B50B532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02E27-6C8B-4AE6-AFB6-A3753A45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7B5AC-18C2-4FA8-9E3B-C5B27E575996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EFC2C-F246-46FB-9076-F332D2738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2F098-6A9B-416B-8974-BED4EE439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0951-2368-4AE4-8D22-56ACE1727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2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3ED4C-E0BE-44B5-8ABC-3D3EB82FD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6344C-E10E-4C6F-8FC2-DF89F30D2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E0C91-5005-473B-93FD-11E40DBB2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7B5AC-18C2-4FA8-9E3B-C5B27E575996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E0568-3FD0-4A03-9C4F-8DC3E9DF0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6DB5B-AB2E-4DAA-B5AF-5FD02BDC6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0951-2368-4AE4-8D22-56ACE1727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80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04EE7-4E99-4B0B-BF24-E7974F40A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BC042-FD33-4C7B-9184-B2AE616E4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3A5B0-CA9C-4A03-8062-949CFE0AB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7B5AC-18C2-4FA8-9E3B-C5B27E575996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2C1AE-0F7A-4021-B756-D3D6DDB8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E2CE0-012A-4758-83AA-42749BD29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0951-2368-4AE4-8D22-56ACE1727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56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24EDB-E2EA-4706-9A99-20EE57F38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19061-DA35-480D-B826-E8F6DD65AE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BDF855-B2BC-4AF1-8920-752A19865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5F6191-69D2-45A1-9C94-00A60926D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7B5AC-18C2-4FA8-9E3B-C5B27E575996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F6DFB8-D6EB-44C5-AEFE-267150002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09A59-C354-405B-B6C9-B1B2D5B83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0951-2368-4AE4-8D22-56ACE1727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64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EF08D-3E9C-46B2-8892-9B27C1DC0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BF1B5-B725-4ECC-90DD-5FE77440B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B58668-4E59-40E3-A4E1-0F96DFDB8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7AE6DB-4D8B-4AD3-9A33-D71546FA4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FE6CFF-2101-41C1-9DB9-FD9370A10A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B210EF-2A78-444A-BDB3-2DC5A1BD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7B5AC-18C2-4FA8-9E3B-C5B27E575996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E85C22-65BF-4B45-BF41-A107074EE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377C5E-1009-48EC-B411-788AB338B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0951-2368-4AE4-8D22-56ACE1727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2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4A28A-F457-4F5A-A61A-32C8AC0B0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D53606-8A51-4BDC-B848-80F6932E2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7B5AC-18C2-4FA8-9E3B-C5B27E575996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D90460-BDAD-4039-884D-318856C24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54620D-293E-4ECA-B47E-5F0127A47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0951-2368-4AE4-8D22-56ACE1727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54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1D848E-D2B2-4DCB-B463-411361D37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7B5AC-18C2-4FA8-9E3B-C5B27E575996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220299-B897-49E1-8E21-ADD1A8340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44C3AF-A391-42F4-80FB-A4256A82B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0951-2368-4AE4-8D22-56ACE1727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0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F1641-C255-4C18-889B-69DE77886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5D860-FF94-456D-B446-0C940F30B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08AA1-DC6D-41C1-A67F-B3A7CC695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81CE9-47DC-49D4-B70D-4C99D518D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7B5AC-18C2-4FA8-9E3B-C5B27E575996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12F5C-055F-4173-BE0C-C52713D1A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9E4933-6806-479C-A98C-60E3AF211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0951-2368-4AE4-8D22-56ACE1727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7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0B83-E828-4ECD-9761-96209E4F2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011B68-66C0-4D59-BE03-D210DA1C5C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8835AA-E92E-4941-B24B-A69CE5BA9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284A05-4298-488F-B828-4250B1CCF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7B5AC-18C2-4FA8-9E3B-C5B27E575996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74D648-19EA-4EFA-92B5-2C9073AB8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AFE95-A3CF-4B41-9B74-4631B569E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0951-2368-4AE4-8D22-56ACE1727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0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BDB15E-677A-4089-A744-FB22D33FE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37BF7-DD2C-4629-B168-EB2518434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3B0CB-D9F2-4F11-912C-DCD431E71D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7B5AC-18C2-4FA8-9E3B-C5B27E575996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E19C1-E628-49AF-8AEF-A3669A0C9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A1BF4-C8E3-42EF-8956-692758842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A0951-2368-4AE4-8D22-56ACE1727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3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embryology.med.unsw.edu.au/embryology/index.php/Zebrafish_Development" TargetMode="External"/><Relationship Id="rId3" Type="http://schemas.openxmlformats.org/officeDocument/2006/relationships/hyperlink" Target="https://directorsblog.nih.gov/2016/07/07/scoliosis-traced-to-problems-in-spinal-fluid-flow/" TargetMode="External"/><Relationship Id="rId7" Type="http://schemas.openxmlformats.org/officeDocument/2006/relationships/hyperlink" Target="https://www.fishforpharma.com/why-zebrafish-17" TargetMode="External"/><Relationship Id="rId12" Type="http://schemas.openxmlformats.org/officeDocument/2006/relationships/hyperlink" Target="https://www.creative-proteomics.com/blog/index.php/something-you-are-supposed-to-know-before-co-immunoprecipitation-experiment/" TargetMode="External"/><Relationship Id="rId2" Type="http://schemas.openxmlformats.org/officeDocument/2006/relationships/hyperlink" Target="https://www.sciencedirect.com/science/article/pii/S104073831500005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enengnews.com/magazine/286/next-generation-sequencing-challenges/" TargetMode="External"/><Relationship Id="rId11" Type="http://schemas.openxmlformats.org/officeDocument/2006/relationships/hyperlink" Target="https://www.labome.com/method/RNA-seq-Using-Next-Generation-Sequencing.html" TargetMode="External"/><Relationship Id="rId5" Type="http://schemas.openxmlformats.org/officeDocument/2006/relationships/hyperlink" Target="https://www.researchgate.net/figure/Multiple-modes-of-action-of-PTK7-in-Wnt-signaling-Wnt-planar-cell-polarity-PCP_fig1_50420364" TargetMode="External"/><Relationship Id="rId10" Type="http://schemas.openxmlformats.org/officeDocument/2006/relationships/hyperlink" Target="http://geneontology.org/" TargetMode="External"/><Relationship Id="rId4" Type="http://schemas.openxmlformats.org/officeDocument/2006/relationships/hyperlink" Target="https://www.freepik.com/free-icon/standing-human-body-silhouette_738395.htm" TargetMode="External"/><Relationship Id="rId9" Type="http://schemas.openxmlformats.org/officeDocument/2006/relationships/hyperlink" Target="https://www.wired.com/2016/07/fish-creepy-curved-spines-help-explain-scoliosi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79565-0101-43A3-A3B9-329CF6B865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87167"/>
          </a:xfrm>
        </p:spPr>
        <p:txBody>
          <a:bodyPr>
            <a:normAutofit/>
          </a:bodyPr>
          <a:lstStyle/>
          <a:p>
            <a:r>
              <a:rPr lang="en-US" b="1" dirty="0"/>
              <a:t>Scoliosis </a:t>
            </a:r>
            <a:br>
              <a:rPr lang="en-US" b="1" dirty="0"/>
            </a:br>
            <a:r>
              <a:rPr lang="en-US" b="1" dirty="0"/>
              <a:t>Protein Tyrosine Kinase 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F2821E-147C-4D01-8D41-9F41730DA4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35637"/>
            <a:ext cx="9144000" cy="579345"/>
          </a:xfrm>
        </p:spPr>
        <p:txBody>
          <a:bodyPr/>
          <a:lstStyle/>
          <a:p>
            <a:r>
              <a:rPr lang="en-US" dirty="0"/>
              <a:t>Austin Staudinger</a:t>
            </a:r>
          </a:p>
        </p:txBody>
      </p:sp>
    </p:spTree>
    <p:extLst>
      <p:ext uri="{BB962C8B-B14F-4D97-AF65-F5344CB8AC3E}">
        <p14:creationId xmlns:p14="http://schemas.microsoft.com/office/powerpoint/2010/main" val="3257859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FB4D6-720D-4C38-AF47-9DFFC388E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344" y="355108"/>
            <a:ext cx="10515600" cy="119848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Aim 1: Identify novel mutations in the ptk7 gene that cause idiopathic or congenital scoliosis.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E9CBD-C4B2-49E8-850E-AAAB020DE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72327"/>
            <a:ext cx="10515600" cy="52378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 Step 1: Next Generation Sequencing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A55509-EEFA-424D-A403-8C8641B90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042" y="1287262"/>
            <a:ext cx="6700204" cy="469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06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FB4D6-720D-4C38-AF47-9DFFC388E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6501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Aim 1: Identify novel mutations in the ptk7 gene that cause idiopathic or congenital scoliosis.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E9CBD-C4B2-49E8-850E-AAAB020DE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869" y="2601158"/>
            <a:ext cx="7551199" cy="37622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Step 2: Evaluate the phenotypes of variant groups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Larval stage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Adolescent stage through adulthood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0F4465-3C95-4F69-B049-726D30341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567" y="3284738"/>
            <a:ext cx="3485554" cy="272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10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1D482-325F-479A-869E-15F6C21AE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77488"/>
          </a:xfrm>
        </p:spPr>
        <p:txBody>
          <a:bodyPr/>
          <a:lstStyle/>
          <a:p>
            <a:r>
              <a:rPr lang="en-US" b="1" dirty="0"/>
              <a:t>How do you evaluate at the larval stage?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5E945-24E0-43AA-92CD-C751D93B2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206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Signs of congenital scoliosis in zebrafish: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Abnormal vertebrae size, shape, and alignment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B2FF50-DBCE-4D81-AE0E-8FBA75208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984" y="2832603"/>
            <a:ext cx="7746031" cy="40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91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69C5E-6F29-4EAF-9A20-D1CE8DEA6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673"/>
            <a:ext cx="10515600" cy="806727"/>
          </a:xfrm>
        </p:spPr>
        <p:txBody>
          <a:bodyPr/>
          <a:lstStyle/>
          <a:p>
            <a:r>
              <a:rPr lang="en-US" b="1" dirty="0"/>
              <a:t>How do you evaluate during adolescence?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4B47-1616-4FEB-94F8-C68A3295F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21" y="1142539"/>
            <a:ext cx="6021280" cy="14825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Signs of idiopathic scoliosis in zebrafish: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Abnormal length ratios </a:t>
            </a:r>
          </a:p>
          <a:p>
            <a:pPr marL="0" indent="0">
              <a:buNone/>
            </a:pPr>
            <a:r>
              <a:rPr lang="en-US" dirty="0"/>
              <a:t>(dorsal:ventral and left:right)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73D523-079E-4783-B687-021259AE4204}"/>
              </a:ext>
            </a:extLst>
          </p:cNvPr>
          <p:cNvSpPr txBox="1"/>
          <p:nvPr/>
        </p:nvSpPr>
        <p:spPr>
          <a:xfrm>
            <a:off x="55404" y="4463710"/>
            <a:ext cx="6420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Re-examination will track disease progression through adulthood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EA0896-4F8D-4437-B5EA-012CCAF46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836" y="1441754"/>
            <a:ext cx="6246760" cy="530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63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FB4D6-720D-4C38-AF47-9DFFC388E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895"/>
            <a:ext cx="10515600" cy="132954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Aim 1: Identify novel mutations in the ptk7 gene that cause idiopathic or congenital scoliosis.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FB9EF5-B7E8-4B37-B6B9-FA951F905A8C}"/>
              </a:ext>
            </a:extLst>
          </p:cNvPr>
          <p:cNvSpPr/>
          <p:nvPr/>
        </p:nvSpPr>
        <p:spPr>
          <a:xfrm>
            <a:off x="1" y="6396335"/>
            <a:ext cx="1219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Rationale: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need to know which variants cause scoliosis, and how severe each variant is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A3FA1B-9209-4CE1-8F44-29B0FF8E3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911" y="1201105"/>
            <a:ext cx="7306178" cy="51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50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FB4D6-720D-4C38-AF47-9DFFC388E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20"/>
            <a:ext cx="10515600" cy="144678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Aim 1: Identify novel mutations in the ptk7 gene that cause idiopathic or congenital scoliosis.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E9CBD-C4B2-49E8-850E-AAAB020DE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4727"/>
            <a:ext cx="10515600" cy="37622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FB9EF5-B7E8-4B37-B6B9-FA951F905A8C}"/>
              </a:ext>
            </a:extLst>
          </p:cNvPr>
          <p:cNvSpPr/>
          <p:nvPr/>
        </p:nvSpPr>
        <p:spPr>
          <a:xfrm>
            <a:off x="655098" y="5948783"/>
            <a:ext cx="108818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Hypothesis: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Next generation sequencing will find multiple sites of variation within the ptk7 gene, some of which will cause scoliosis with varying severity.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9ED719-A5F4-4E7D-B78A-E9AA3AD38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544" y="1333639"/>
            <a:ext cx="6306911" cy="441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60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6894F-A863-4EF4-B2F3-F7024E631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865" y="445024"/>
            <a:ext cx="10866268" cy="1325563"/>
          </a:xfrm>
        </p:spPr>
        <p:txBody>
          <a:bodyPr/>
          <a:lstStyle/>
          <a:p>
            <a:r>
              <a:rPr lang="en-US" b="1" dirty="0"/>
              <a:t>Aim 2: Determine if mutant ptk7 is an inefficient regulator of skeletal development proteins.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E3FD0-2540-498A-8ABC-69AF08DE6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70" y="6238274"/>
            <a:ext cx="11665258" cy="5092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Approach: </a:t>
            </a:r>
            <a:r>
              <a:rPr lang="en-US" sz="2400" dirty="0"/>
              <a:t>Use GO and RNA-seq to measure expression of skeletal proteins in ptk7 mutants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697E07-3B4A-47A3-ABF5-0054BAB63C02}"/>
              </a:ext>
            </a:extLst>
          </p:cNvPr>
          <p:cNvSpPr txBox="1"/>
          <p:nvPr/>
        </p:nvSpPr>
        <p:spPr>
          <a:xfrm>
            <a:off x="2622906" y="2618892"/>
            <a:ext cx="1784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LRP6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CC67E2-5C5C-4F01-A16D-97382D885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" y="3118375"/>
            <a:ext cx="6878131" cy="17721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53EADF-C6E3-4997-83BA-AB826BF2E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176" y="1746859"/>
            <a:ext cx="4917391" cy="445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84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A98F4-9450-41F5-8139-DDDF530F5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Aim 3: Determine how well mutant ptk7 can localize potential Wnt/PCP ligands.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6E2F8-25EA-4A7E-8DC3-3D33D11FA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138" y="6149050"/>
            <a:ext cx="9889724" cy="544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Approach: </a:t>
            </a:r>
            <a:r>
              <a:rPr lang="en-US" dirty="0"/>
              <a:t>Use Co-IP to determine how well mutant ptk7 binds </a:t>
            </a:r>
            <a:r>
              <a:rPr lang="en-US" dirty="0" err="1"/>
              <a:t>Dsh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2FE12E-0F7C-45A0-AAA0-BB3F81D4E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991" y="2113917"/>
            <a:ext cx="5764475" cy="40351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601367-3A07-47C6-B802-CC3E6D406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69" y="2349930"/>
            <a:ext cx="5337791" cy="313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20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49DB4-1FAF-47A0-A0A0-9FA999C4A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492"/>
            <a:ext cx="10515600" cy="842237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589D7-7DF5-4E2F-BE67-2D6A1BB2C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Scoliosis is associated with PTK7 mutations.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PTK7 regulates the Wnt/PCP signaling pathway.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PTK7 interacts with skeletal developmental proteins such as LRP6.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Mutations to PTK7 may hamper it’s ability to localize Wnt/PCP ligands.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779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640BB-45C8-4A9D-ABF5-50394B571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A60BA-E60C-4566-9165-19D7B67DA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hlinkClick r:id="rId2"/>
              </a:rPr>
              <a:t>https://www.sciencedirect.com/science/article/pii/S1040738315000052</a:t>
            </a:r>
            <a:endParaRPr lang="en-US" sz="1600" dirty="0"/>
          </a:p>
          <a:p>
            <a:pPr marL="0" indent="0">
              <a:buNone/>
            </a:pPr>
            <a:r>
              <a:rPr lang="en-US" sz="1600" dirty="0">
                <a:hlinkClick r:id="rId3"/>
              </a:rPr>
              <a:t>https://directorsblog.nih.gov/2016/07/07/scoliosis-traced-to-problems-in-spinal-fluid-flow/</a:t>
            </a:r>
            <a:endParaRPr lang="en-US" sz="1600" dirty="0"/>
          </a:p>
          <a:p>
            <a:pPr marL="0" indent="0">
              <a:buNone/>
            </a:pPr>
            <a:r>
              <a:rPr lang="en-US" sz="1600" dirty="0">
                <a:hlinkClick r:id="rId4"/>
              </a:rPr>
              <a:t>https://www.freepik.com/free-icon/standing-human-body-silhouette_738395.htm</a:t>
            </a:r>
            <a:r>
              <a:rPr lang="en-US" sz="1600" dirty="0"/>
              <a:t> </a:t>
            </a:r>
          </a:p>
          <a:p>
            <a:pPr marL="0" indent="0">
              <a:buNone/>
            </a:pPr>
            <a:r>
              <a:rPr lang="en-US" sz="1600" dirty="0">
                <a:hlinkClick r:id="rId5"/>
              </a:rPr>
              <a:t>https://www.researchgate.net/figure/Multiple-modes-of-action-of-PTK7-in-Wnt-signaling-Wnt-planar-cell-polarity-PCP_fig1_50420364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>
                <a:hlinkClick r:id="rId6"/>
              </a:rPr>
              <a:t>https://www.genengnews.com/magazine/286/next-generation-sequencing-challenges/</a:t>
            </a:r>
            <a:r>
              <a:rPr lang="en-US" sz="1600" dirty="0"/>
              <a:t> </a:t>
            </a:r>
          </a:p>
          <a:p>
            <a:pPr marL="0" indent="0">
              <a:buNone/>
            </a:pPr>
            <a:r>
              <a:rPr lang="en-US" sz="1600" dirty="0">
                <a:hlinkClick r:id="rId7"/>
              </a:rPr>
              <a:t>https://www.fishforpharma.com/why-zebrafish-17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>
                <a:hlinkClick r:id="rId8"/>
              </a:rPr>
              <a:t>https://embryology.med.unsw.edu.au/embryology/index.php/Zebrafish_Development</a:t>
            </a:r>
            <a:r>
              <a:rPr lang="en-US" sz="1600" dirty="0"/>
              <a:t> </a:t>
            </a:r>
          </a:p>
          <a:p>
            <a:pPr marL="0" indent="0">
              <a:buNone/>
            </a:pPr>
            <a:r>
              <a:rPr lang="en-US" sz="1600" dirty="0">
                <a:hlinkClick r:id="rId9"/>
              </a:rPr>
              <a:t>https://www.wired.com/2016/07/fish-creepy-curved-spines-help-explain-scoliosis/</a:t>
            </a:r>
            <a:r>
              <a:rPr lang="en-US" sz="1600" dirty="0"/>
              <a:t> </a:t>
            </a:r>
          </a:p>
          <a:p>
            <a:pPr marL="0" indent="0">
              <a:buNone/>
            </a:pPr>
            <a:r>
              <a:rPr lang="en-US" sz="1600" dirty="0">
                <a:hlinkClick r:id="rId10"/>
              </a:rPr>
              <a:t>http://geneontology.org/</a:t>
            </a:r>
            <a:r>
              <a:rPr lang="en-US" sz="1600" dirty="0"/>
              <a:t> </a:t>
            </a:r>
          </a:p>
          <a:p>
            <a:pPr marL="0" indent="0">
              <a:buNone/>
            </a:pPr>
            <a:r>
              <a:rPr lang="en-US" sz="1600" dirty="0">
                <a:hlinkClick r:id="rId11"/>
              </a:rPr>
              <a:t>https://www.labome.com/method/RNA-seq-Using-Next-Generation-Sequencing.html</a:t>
            </a:r>
            <a:r>
              <a:rPr lang="en-US" sz="1600" dirty="0"/>
              <a:t> </a:t>
            </a:r>
          </a:p>
          <a:p>
            <a:pPr marL="0" indent="0">
              <a:buNone/>
            </a:pPr>
            <a:r>
              <a:rPr lang="en-US" sz="1600" dirty="0">
                <a:hlinkClick r:id="rId12"/>
              </a:rPr>
              <a:t>https://www.creative-proteomics.com/blog/index.php/something-you-are-supposed-to-know-before-co-immunoprecipitation-experiment/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8361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B5DCE-32B7-425F-83A5-7CF94B4FB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085"/>
            <a:ext cx="10515600" cy="939892"/>
          </a:xfrm>
        </p:spPr>
        <p:txBody>
          <a:bodyPr/>
          <a:lstStyle/>
          <a:p>
            <a:pPr algn="ctr"/>
            <a:r>
              <a:rPr lang="en-US" b="1" dirty="0"/>
              <a:t>What is scoliosis?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CABB3-44C9-48A7-85B1-0D9BD2968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33835"/>
            <a:ext cx="10515600" cy="51808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Scoliosis is sideways curvature of the spine in a C- or S-shape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2445F6-BDFF-40E7-A5E1-0287DE6B5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720" y="1045977"/>
            <a:ext cx="8692559" cy="496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2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4C549-E797-4A83-92B8-58EABC067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6223" y="187573"/>
            <a:ext cx="7539553" cy="1028668"/>
          </a:xfrm>
        </p:spPr>
        <p:txBody>
          <a:bodyPr>
            <a:normAutofit/>
          </a:bodyPr>
          <a:lstStyle/>
          <a:p>
            <a:r>
              <a:rPr lang="en-US" b="1" dirty="0"/>
              <a:t>What gene is linked to scoliosis?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0343DB-1CC6-4BAB-95EF-D3CE7A0C7B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" t="-131" b="89318"/>
          <a:stretch/>
        </p:blipFill>
        <p:spPr>
          <a:xfrm>
            <a:off x="838200" y="2956264"/>
            <a:ext cx="9039509" cy="61477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C839D8-7461-4EFE-82E3-5E632C56B3EC}"/>
              </a:ext>
            </a:extLst>
          </p:cNvPr>
          <p:cNvSpPr txBox="1"/>
          <p:nvPr/>
        </p:nvSpPr>
        <p:spPr>
          <a:xfrm>
            <a:off x="3952041" y="1532254"/>
            <a:ext cx="42879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PTK7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CE24A7-CE17-4B8F-BD02-01C542EBCF81}"/>
              </a:ext>
            </a:extLst>
          </p:cNvPr>
          <p:cNvSpPr txBox="1"/>
          <p:nvPr/>
        </p:nvSpPr>
        <p:spPr>
          <a:xfrm>
            <a:off x="1410066" y="4460938"/>
            <a:ext cx="2541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Biological Process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76D05A-4356-4453-9EB5-0C84F01353B7}"/>
              </a:ext>
            </a:extLst>
          </p:cNvPr>
          <p:cNvSpPr txBox="1"/>
          <p:nvPr/>
        </p:nvSpPr>
        <p:spPr>
          <a:xfrm>
            <a:off x="4719959" y="4460938"/>
            <a:ext cx="2752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Cellular Component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EB9E20-77D7-4FBB-8D74-C584DDCD3C4A}"/>
              </a:ext>
            </a:extLst>
          </p:cNvPr>
          <p:cNvSpPr txBox="1"/>
          <p:nvPr/>
        </p:nvSpPr>
        <p:spPr>
          <a:xfrm>
            <a:off x="8188912" y="4460938"/>
            <a:ext cx="2752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Molecular Function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570A81-FB93-44A2-99F1-DE6CB1FD2273}"/>
              </a:ext>
            </a:extLst>
          </p:cNvPr>
          <p:cNvSpPr txBox="1"/>
          <p:nvPr/>
        </p:nvSpPr>
        <p:spPr>
          <a:xfrm>
            <a:off x="1251009" y="5311066"/>
            <a:ext cx="2860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Wnt Activated Planar Cell Polarity Pathway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864E49-8F54-4FBE-BF98-2D41184146EC}"/>
              </a:ext>
            </a:extLst>
          </p:cNvPr>
          <p:cNvSpPr txBox="1"/>
          <p:nvPr/>
        </p:nvSpPr>
        <p:spPr>
          <a:xfrm>
            <a:off x="5032898" y="5275996"/>
            <a:ext cx="2234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Cell Membrane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F5438D-E544-4A30-A800-F5365BF7E728}"/>
              </a:ext>
            </a:extLst>
          </p:cNvPr>
          <p:cNvSpPr txBox="1"/>
          <p:nvPr/>
        </p:nvSpPr>
        <p:spPr>
          <a:xfrm>
            <a:off x="8188912" y="5080232"/>
            <a:ext cx="2752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Protein Tyrosine Kinase Activity </a:t>
            </a:r>
          </a:p>
        </p:txBody>
      </p:sp>
    </p:spTree>
    <p:extLst>
      <p:ext uri="{BB962C8B-B14F-4D97-AF65-F5344CB8AC3E}">
        <p14:creationId xmlns:p14="http://schemas.microsoft.com/office/powerpoint/2010/main" val="2448846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24454-C9BA-41C8-8C11-FC87FB02D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How well is PTK7 conserved?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FE8B98-A301-4D53-901C-A1BBC9945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"/>
          <a:stretch/>
        </p:blipFill>
        <p:spPr>
          <a:xfrm>
            <a:off x="2183907" y="1606981"/>
            <a:ext cx="7845863" cy="4885894"/>
          </a:xfrm>
        </p:spPr>
      </p:pic>
    </p:spTree>
    <p:extLst>
      <p:ext uri="{BB962C8B-B14F-4D97-AF65-F5344CB8AC3E}">
        <p14:creationId xmlns:p14="http://schemas.microsoft.com/office/powerpoint/2010/main" val="41435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0D9FB-C0C8-4E9A-8FCD-71428CDA1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A Good Model for Scoliosis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ECB30-779A-4AE6-8919-EB8C45EEE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80375"/>
            <a:ext cx="10515600" cy="59797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4472C4"/>
                </a:solidFill>
              </a:rPr>
              <a:t>Pressure from swimming forward </a:t>
            </a:r>
            <a:r>
              <a:rPr lang="en-US" dirty="0"/>
              <a:t>is comparable to </a:t>
            </a:r>
            <a:r>
              <a:rPr lang="en-US" dirty="0">
                <a:solidFill>
                  <a:srgbClr val="68A041"/>
                </a:solidFill>
              </a:rPr>
              <a:t>gravity</a:t>
            </a:r>
            <a:r>
              <a:rPr lang="en-US" dirty="0"/>
              <a:t> for humans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5E87C4-529C-4D45-9551-974EDAEA6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309" y="2127173"/>
            <a:ext cx="6353175" cy="3171825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B0465199-F74A-4D19-9CAF-38AFAB085E18}"/>
              </a:ext>
            </a:extLst>
          </p:cNvPr>
          <p:cNvSpPr/>
          <p:nvPr/>
        </p:nvSpPr>
        <p:spPr>
          <a:xfrm>
            <a:off x="328474" y="2911876"/>
            <a:ext cx="1340528" cy="408373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86AAD7-8D26-45B7-A7E7-7B2661810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478" y="3202785"/>
            <a:ext cx="2096213" cy="2096213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153D6AE0-011D-4CF3-A79D-3E7EC2074F0F}"/>
              </a:ext>
            </a:extLst>
          </p:cNvPr>
          <p:cNvSpPr/>
          <p:nvPr/>
        </p:nvSpPr>
        <p:spPr>
          <a:xfrm>
            <a:off x="9410330" y="1757779"/>
            <a:ext cx="790113" cy="1180730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17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A5F92E-3FDD-4768-B1D7-C8CF2D79A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488" y="176281"/>
            <a:ext cx="7723024" cy="6681719"/>
          </a:xfrm>
        </p:spPr>
      </p:pic>
    </p:spTree>
    <p:extLst>
      <p:ext uri="{BB962C8B-B14F-4D97-AF65-F5344CB8AC3E}">
        <p14:creationId xmlns:p14="http://schemas.microsoft.com/office/powerpoint/2010/main" val="3600089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93E9A-68FC-435D-AB45-C61B16EDE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621"/>
            <a:ext cx="10515600" cy="920750"/>
          </a:xfrm>
        </p:spPr>
        <p:txBody>
          <a:bodyPr/>
          <a:lstStyle/>
          <a:p>
            <a:pPr algn="ctr"/>
            <a:r>
              <a:rPr lang="en-US" b="1" dirty="0"/>
              <a:t>What is the gap in knowledge?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4021C-3C0E-476A-880A-3A2DC8854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07960"/>
            <a:ext cx="10515600" cy="52695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It’s unclear how ptk7 mutations alter the Wnt/PCP signaling pathway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F4C7E0-DBB1-4ACE-875F-B1CA07574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75" y="867792"/>
            <a:ext cx="11041650" cy="512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52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DFA77-F99C-4854-94AF-8640FF68E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42238"/>
          </a:xfrm>
        </p:spPr>
        <p:txBody>
          <a:bodyPr/>
          <a:lstStyle/>
          <a:p>
            <a:pPr algn="ctr"/>
            <a:r>
              <a:rPr lang="en-US" b="1" dirty="0"/>
              <a:t>What is the Wnt/PCP signaling pathway?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9122A-024A-443C-8BE5-B6837E66C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65394"/>
            <a:ext cx="10515600" cy="61573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The Wingless Integrated Planar Cell Polarity Signaling Pathway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C5D044-3D27-4134-A895-B9184C774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370" y="718776"/>
            <a:ext cx="7957259" cy="557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17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36A30-EE87-4CEA-8EE7-C34D58613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023"/>
            <a:ext cx="10515600" cy="797850"/>
          </a:xfrm>
        </p:spPr>
        <p:txBody>
          <a:bodyPr/>
          <a:lstStyle/>
          <a:p>
            <a:pPr algn="ctr"/>
            <a:r>
              <a:rPr lang="en-US" b="1" dirty="0"/>
              <a:t>Primary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CC193-A507-4627-8D1D-421B066B1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0826"/>
            <a:ext cx="10515600" cy="60685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To discover how mutated ptk7 alters the Wnt signaling pathway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505DAD-7E84-441A-B9A8-F89A29F4AFE6}"/>
              </a:ext>
            </a:extLst>
          </p:cNvPr>
          <p:cNvSpPr txBox="1"/>
          <p:nvPr/>
        </p:nvSpPr>
        <p:spPr>
          <a:xfrm>
            <a:off x="550416" y="3929033"/>
            <a:ext cx="11398928" cy="255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800" dirty="0"/>
              <a:t>Identify mutations that cause the disease phenotype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800" dirty="0"/>
              <a:t>Determine mutant PTK7’s ability to regulate skeletal development proteins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800" dirty="0"/>
              <a:t>Determine mutant PTK7’s ability to localize potential Wnt/PCP ligands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A27788-E9D0-4159-B1F8-4B5201CB2093}"/>
              </a:ext>
            </a:extLst>
          </p:cNvPr>
          <p:cNvSpPr txBox="1"/>
          <p:nvPr/>
        </p:nvSpPr>
        <p:spPr>
          <a:xfrm>
            <a:off x="4141432" y="3017223"/>
            <a:ext cx="3480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Aims</a:t>
            </a:r>
          </a:p>
        </p:txBody>
      </p:sp>
    </p:spTree>
    <p:extLst>
      <p:ext uri="{BB962C8B-B14F-4D97-AF65-F5344CB8AC3E}">
        <p14:creationId xmlns:p14="http://schemas.microsoft.com/office/powerpoint/2010/main" val="3973376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2961</TotalTime>
  <Words>584</Words>
  <Application>Microsoft Office PowerPoint</Application>
  <PresentationFormat>Widescreen</PresentationFormat>
  <Paragraphs>70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Scoliosis  Protein Tyrosine Kinase 7</vt:lpstr>
      <vt:lpstr>What is scoliosis?</vt:lpstr>
      <vt:lpstr>What gene is linked to scoliosis?</vt:lpstr>
      <vt:lpstr>How well is PTK7 conserved?</vt:lpstr>
      <vt:lpstr>A Good Model for Scoliosis</vt:lpstr>
      <vt:lpstr>PowerPoint Presentation</vt:lpstr>
      <vt:lpstr>What is the gap in knowledge?</vt:lpstr>
      <vt:lpstr>What is the Wnt/PCP signaling pathway?</vt:lpstr>
      <vt:lpstr>Primary Goal</vt:lpstr>
      <vt:lpstr>Aim 1: Identify novel mutations in the ptk7 gene that cause idiopathic or congenital scoliosis. </vt:lpstr>
      <vt:lpstr>Aim 1: Identify novel mutations in the ptk7 gene that cause idiopathic or congenital scoliosis. </vt:lpstr>
      <vt:lpstr>How do you evaluate at the larval stage?</vt:lpstr>
      <vt:lpstr>How do you evaluate during adolescence?</vt:lpstr>
      <vt:lpstr>Aim 1: Identify novel mutations in the ptk7 gene that cause idiopathic or congenital scoliosis. </vt:lpstr>
      <vt:lpstr>Aim 1: Identify novel mutations in the ptk7 gene that cause idiopathic or congenital scoliosis. </vt:lpstr>
      <vt:lpstr>Aim 2: Determine if mutant ptk7 is an inefficient regulator of skeletal development proteins.</vt:lpstr>
      <vt:lpstr>Aim 3: Determine how well mutant ptk7 can localize potential Wnt/PCP ligands. </vt:lpstr>
      <vt:lpstr>Conclusion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Scoliosis  Protein Tyrosine Kinase 7</dc:title>
  <dc:creator>Austin Staudinger</dc:creator>
  <cp:lastModifiedBy>Austin Staudinger</cp:lastModifiedBy>
  <cp:revision>56</cp:revision>
  <dcterms:created xsi:type="dcterms:W3CDTF">2019-04-04T03:20:08Z</dcterms:created>
  <dcterms:modified xsi:type="dcterms:W3CDTF">2019-04-06T04:46:48Z</dcterms:modified>
</cp:coreProperties>
</file>